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83c08f250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83c08f25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83c08f250_0_4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83c08f250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83c08f250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83c08f250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83c08f250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83c08f250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3c08f250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3c08f250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3c08f250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3c08f250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83c08f250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83c08f250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83c08f250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83c08f250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83c08f250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83c08f250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83c08f250_0_3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83c08f250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5880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83c08f250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83c08f25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83c08f25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83c08f25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3c08f250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3c08f25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3c08f250_0_4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3c08f250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83c08f250_0_4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83c08f250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83c08f250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83c08f250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200"/>
              <a:buFont typeface="Montserrat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8716371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8716371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83c08f250_0_4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83c08f250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83c08f250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83c08f250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C7F46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4ECDC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75" y="48346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grpSp>
        <p:nvGrpSpPr>
          <p:cNvPr id="20" name="Google Shape;20;p4"/>
          <p:cNvGrpSpPr/>
          <p:nvPr/>
        </p:nvGrpSpPr>
        <p:grpSpPr>
          <a:xfrm>
            <a:off x="801025" y="1254240"/>
            <a:ext cx="1957200" cy="710985"/>
            <a:chOff x="801025" y="1367520"/>
            <a:chExt cx="1957200" cy="947979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367520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400">
                  <a:solidFill>
                    <a:srgbClr val="454F5B"/>
                  </a:solidFill>
                </a:rPr>
                <a:t>‘’</a:t>
              </a:r>
              <a:endParaRPr b="1" sz="9400">
                <a:solidFill>
                  <a:srgbClr val="454F5B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399" y="1543300"/>
              <a:ext cx="772200" cy="772200"/>
            </a:xfrm>
            <a:prstGeom prst="rect">
              <a:avLst/>
            </a:prstGeom>
            <a:noFill/>
            <a:ln cap="flat" cmpd="sng" w="76200">
              <a:solidFill>
                <a:srgbClr val="454F5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75" y="48346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813273" y="11296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56775" y="48346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91200" y="1393425"/>
            <a:ext cx="37674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685500" y="1393425"/>
            <a:ext cx="37674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>
            <a:off x="813273" y="11296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56775" y="48346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691200" y="1393425"/>
            <a:ext cx="25017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321088" y="1393425"/>
            <a:ext cx="25017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5950976" y="1393425"/>
            <a:ext cx="25017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>
            <a:off x="813273" y="11296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556775" y="48346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0"/>
            <a:ext cx="137700" cy="51435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813273" y="1129641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56775" y="483463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4335075"/>
            <a:ext cx="8229600" cy="7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38498"/>
              </a:buClr>
              <a:buSzPts val="1800"/>
              <a:buNone/>
              <a:defRPr sz="1800">
                <a:solidFill>
                  <a:srgbClr val="738498"/>
                </a:solidFill>
              </a:defRPr>
            </a:lvl1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3805198" y="4288942"/>
            <a:ext cx="1533600" cy="1032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4ECDC4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1200" y="4757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b="1" sz="3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48346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200">
                <a:solidFill>
                  <a:srgbClr val="4ECDC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Midway Milestone Presentation: FlexiVoice</a:t>
            </a:r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5856825" y="4342500"/>
            <a:ext cx="2813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Esther G. &amp; Rachel J.</a:t>
            </a:r>
            <a:endParaRPr b="1" sz="18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07525" cy="269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4294967295" type="ctrTitle"/>
          </p:nvPr>
        </p:nvSpPr>
        <p:spPr>
          <a:xfrm>
            <a:off x="972900" y="2326294"/>
            <a:ext cx="719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Prototype Implementation Status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Being Used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Android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Studio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125" y="1291450"/>
            <a:ext cx="6629850" cy="37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Implemented Features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Home page UI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UI and click-through scenarios for all tasks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Pictures, icons, and back button for all tasks</a:t>
            </a:r>
            <a:endParaRPr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Wizard of Oz and hard-coded features for all tasks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Unimplemented Features &amp; Plan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Voice Interaction scenarios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Time permitting: search functionality, hamburger menu on all pages except home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of Oz Techniques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Share My Devices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○"/>
            </a:pPr>
            <a:r>
              <a:rPr lang="en"/>
              <a:t>After clicking on contact, the app shows that you’ve sent a text to this person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Create New Command: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○"/>
            </a:pPr>
            <a:r>
              <a:rPr lang="en"/>
              <a:t>Old and new command fields get filled with example commands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○"/>
            </a:pPr>
            <a:r>
              <a:rPr lang="en"/>
              <a:t>After saving, the app shows that you’ve created a command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Data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This week’s usage on main screen (to show a week’s usage stats)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Device list (so it would look like the person has devices)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Old &amp; new command fields (to show an example of a command pair)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</a:t>
            </a:r>
            <a:r>
              <a:rPr lang="en"/>
              <a:t>Hard-Coded Data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Sharing History (to show what sharing history looks like)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Contact List (so user can continue to next screen)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List of recipes and related stats (to demonstrate the search for recipe history task)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Voice: only a few commands allowed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Issues/Questions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●"/>
            </a:pPr>
            <a:r>
              <a:rPr lang="en"/>
              <a:t>UI is only optimized for Android with 5.2” screen (Nexus 5X)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to do voice interaction in Android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6506325" y="430475"/>
            <a:ext cx="2313813" cy="4163755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54F5B"/>
          </a:solidFill>
          <a:ln cap="flat" cmpd="sng" w="28575">
            <a:solidFill>
              <a:srgbClr val="7384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idx="4294967295" type="body"/>
          </p:nvPr>
        </p:nvSpPr>
        <p:spPr>
          <a:xfrm>
            <a:off x="828475" y="2830750"/>
            <a:ext cx="5316300" cy="148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/>
              <a:t>Demonstration of Prototype (Android)</a:t>
            </a:r>
            <a:endParaRPr b="1" sz="3000"/>
          </a:p>
          <a:p>
            <a:pPr indent="0" lvl="0" marL="0" marR="55880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Task: Add a new personalized command to your Google Home, changing it from "Google, turn on my Apple TV" to "Google, turn on my TV"</a:t>
            </a:r>
            <a:endParaRPr b="1" sz="2000"/>
          </a:p>
        </p:txBody>
      </p:sp>
      <p:grpSp>
        <p:nvGrpSpPr>
          <p:cNvPr id="174" name="Google Shape;174;p29"/>
          <p:cNvGrpSpPr/>
          <p:nvPr/>
        </p:nvGrpSpPr>
        <p:grpSpPr>
          <a:xfrm>
            <a:off x="930652" y="595041"/>
            <a:ext cx="807770" cy="605867"/>
            <a:chOff x="3782700" y="1538288"/>
            <a:chExt cx="1578600" cy="1578600"/>
          </a:xfrm>
        </p:grpSpPr>
        <p:sp>
          <p:nvSpPr>
            <p:cNvPr id="175" name="Google Shape;175;p29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29"/>
          <p:cNvGrpSpPr/>
          <p:nvPr/>
        </p:nvGrpSpPr>
        <p:grpSpPr>
          <a:xfrm>
            <a:off x="1058081" y="779287"/>
            <a:ext cx="427781" cy="237367"/>
            <a:chOff x="5255200" y="3006475"/>
            <a:chExt cx="511700" cy="378575"/>
          </a:xfrm>
        </p:grpSpPr>
        <p:sp>
          <p:nvSpPr>
            <p:cNvPr id="180" name="Google Shape;180;p2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C7F4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375" y="728900"/>
            <a:ext cx="2177725" cy="35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0"/>
            <a:ext cx="9144000" cy="11598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idx="4294967295" type="ctrTitle"/>
          </p:nvPr>
        </p:nvSpPr>
        <p:spPr>
          <a:xfrm>
            <a:off x="478600" y="370603"/>
            <a:ext cx="5025300" cy="6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ECDC4"/>
                </a:solidFill>
              </a:rPr>
              <a:t>Summary</a:t>
            </a:r>
            <a:endParaRPr sz="4800">
              <a:solidFill>
                <a:srgbClr val="4ECDC4"/>
              </a:solidFill>
            </a:endParaRPr>
          </a:p>
        </p:txBody>
      </p:sp>
      <p:sp>
        <p:nvSpPr>
          <p:cNvPr id="190" name="Google Shape;190;p30"/>
          <p:cNvSpPr txBox="1"/>
          <p:nvPr>
            <p:ph idx="4294967295" type="body"/>
          </p:nvPr>
        </p:nvSpPr>
        <p:spPr>
          <a:xfrm>
            <a:off x="478600" y="1326300"/>
            <a:ext cx="8338800" cy="3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Changes were made to the prototype to increase usability and make the app easier to understand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Prototype was implemented on Android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Three tasks were implemented, VI to be added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Hard-coded data: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Weekly usage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Command fields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History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Contact list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Optimize for actual phone</a:t>
            </a:r>
            <a:endParaRPr sz="2000"/>
          </a:p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Mission/Value Proposition</a:t>
            </a:r>
            <a:endParaRPr/>
          </a:p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“Make voice interaction work for you!”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voice interaction easier to manage, track, and customize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Help guests communicate properly with others’ voice assistants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Problem/Solution Overview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People want to be flexible in how they interact with their smart devices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Our app allows you to: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Keep track of your devices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Define your own commands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Share information about your devices with others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0"/>
            <a:ext cx="9144000" cy="11598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478600" y="370600"/>
            <a:ext cx="5889600" cy="6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ECDC4"/>
                </a:solidFill>
              </a:rPr>
              <a:t>Overview of Talk</a:t>
            </a:r>
            <a:endParaRPr sz="4800">
              <a:solidFill>
                <a:srgbClr val="4ECDC4"/>
              </a:solidFill>
            </a:endParaRPr>
          </a:p>
        </p:txBody>
      </p:sp>
      <p:sp>
        <p:nvSpPr>
          <p:cNvPr id="87" name="Google Shape;87;p15"/>
          <p:cNvSpPr txBox="1"/>
          <p:nvPr>
            <p:ph idx="4294967295" type="body"/>
          </p:nvPr>
        </p:nvSpPr>
        <p:spPr>
          <a:xfrm>
            <a:off x="478600" y="1326288"/>
            <a:ext cx="6665100" cy="14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Heuristic Evaluation Results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Overview of Revised Design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Prototype Implementation Status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eriod"/>
            </a:pPr>
            <a:r>
              <a:rPr lang="en">
                <a:solidFill>
                  <a:srgbClr val="000000"/>
                </a:solidFill>
              </a:rPr>
              <a:t>Completed Items and Future Plans</a:t>
            </a:r>
            <a:endParaRPr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eriod"/>
            </a:pPr>
            <a:r>
              <a:rPr lang="en">
                <a:solidFill>
                  <a:srgbClr val="000000"/>
                </a:solidFill>
              </a:rPr>
              <a:t>Wizard of Oz/Hard-Coded Points</a:t>
            </a: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en" sz="2000">
                <a:solidFill>
                  <a:srgbClr val="000000"/>
                </a:solidFill>
              </a:rPr>
              <a:t>Prototype Demo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4294967295" type="ctrTitle"/>
          </p:nvPr>
        </p:nvSpPr>
        <p:spPr>
          <a:xfrm>
            <a:off x="972900" y="2326294"/>
            <a:ext cx="719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Heuristic Evaluation Results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200"/>
              <a:buFont typeface="Montserrat"/>
              <a:buChar char="●"/>
            </a:pPr>
            <a:r>
              <a:rPr lang="en" sz="2200"/>
              <a:t>Exiting out of popups and menus easily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User has to memorize commands to change them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User has to enter command changes for different devices manually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Too many buttons on history page</a:t>
            </a:r>
            <a:endParaRPr sz="2200"/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“OK” button confusing at end of tasks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Didn’t fix: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No way to search for a command or recipe by device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Edit/delete button for existing commands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4294967295" type="ctrTitle"/>
          </p:nvPr>
        </p:nvSpPr>
        <p:spPr>
          <a:xfrm>
            <a:off x="972900" y="2326294"/>
            <a:ext cx="719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Overview of Revised Design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691200" y="0"/>
            <a:ext cx="7761600" cy="9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691200" y="1358703"/>
            <a:ext cx="7761600" cy="33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b="1" lang="en"/>
              <a:t>Ease of use: </a:t>
            </a:r>
            <a:r>
              <a:rPr lang="en"/>
              <a:t>reduced number of buttons on history page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/>
              <a:t>Efficiency: </a:t>
            </a:r>
            <a:r>
              <a:rPr lang="en"/>
              <a:t>Can choose multiple devices while changing a command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/>
              <a:t>Recognition not recall:</a:t>
            </a:r>
            <a:r>
              <a:rPr lang="en"/>
              <a:t> Added dropdown of preset commands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/>
              <a:t>System status:</a:t>
            </a:r>
            <a:r>
              <a:rPr lang="en"/>
              <a:t> “OK” buttons are now “Home” buttons so their function is clearer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